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69" r:id="rId5"/>
    <p:sldId id="266" r:id="rId6"/>
    <p:sldId id="267" r:id="rId7"/>
    <p:sldId id="274" r:id="rId8"/>
    <p:sldId id="268" r:id="rId9"/>
    <p:sldId id="265" r:id="rId10"/>
    <p:sldId id="270" r:id="rId11"/>
    <p:sldId id="271" r:id="rId12"/>
    <p:sldId id="273" r:id="rId13"/>
    <p:sldId id="260" r:id="rId14"/>
    <p:sldId id="262"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EF102-C16F-7C47-8CC8-0CBA41B3AA02}" v="1" dt="2023-11-06T15:28:20.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08" autoAdjust="0"/>
    <p:restoredTop sz="96327"/>
  </p:normalViewPr>
  <p:slideViewPr>
    <p:cSldViewPr snapToGrid="0">
      <p:cViewPr varScale="1">
        <p:scale>
          <a:sx n="117" d="100"/>
          <a:sy n="117" d="100"/>
        </p:scale>
        <p:origin x="192" y="41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091D-5C60-0E33-1BB3-C0B2AF0ED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AA3BB7-2CC9-772B-0E3F-F3CD5ABF13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5484D8-6CB1-68BB-4925-C6BA88D06546}"/>
              </a:ext>
            </a:extLst>
          </p:cNvPr>
          <p:cNvSpPr>
            <a:spLocks noGrp="1"/>
          </p:cNvSpPr>
          <p:nvPr>
            <p:ph type="dt" sz="half" idx="10"/>
          </p:nvPr>
        </p:nvSpPr>
        <p:spPr/>
        <p:txBody>
          <a:bodyPr/>
          <a:lstStyle/>
          <a:p>
            <a:fld id="{0357B648-A21D-4465-9EDF-B4F325F1A79B}" type="datetimeFigureOut">
              <a:rPr lang="en-GB" smtClean="0"/>
              <a:t>06/11/2023</a:t>
            </a:fld>
            <a:endParaRPr lang="en-GB"/>
          </a:p>
        </p:txBody>
      </p:sp>
      <p:sp>
        <p:nvSpPr>
          <p:cNvPr id="5" name="Footer Placeholder 4">
            <a:extLst>
              <a:ext uri="{FF2B5EF4-FFF2-40B4-BE49-F238E27FC236}">
                <a16:creationId xmlns:a16="http://schemas.microsoft.com/office/drawing/2014/main" id="{318D9077-53E9-74F7-5E3B-31E515B18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E794DF-D527-5669-5B9F-53925E37AB8C}"/>
              </a:ext>
            </a:extLst>
          </p:cNvPr>
          <p:cNvSpPr>
            <a:spLocks noGrp="1"/>
          </p:cNvSpPr>
          <p:nvPr>
            <p:ph type="sldNum" sz="quarter" idx="12"/>
          </p:nvPr>
        </p:nvSpPr>
        <p:spPr/>
        <p:txBody>
          <a:bodyPr/>
          <a:lstStyle/>
          <a:p>
            <a:fld id="{0B753A0C-3C69-4A1C-A415-D9C96F5FFCC6}" type="slidenum">
              <a:rPr lang="en-GB" smtClean="0"/>
              <a:t>‹#›</a:t>
            </a:fld>
            <a:endParaRPr lang="en-GB"/>
          </a:p>
        </p:txBody>
      </p:sp>
    </p:spTree>
    <p:extLst>
      <p:ext uri="{BB962C8B-B14F-4D97-AF65-F5344CB8AC3E}">
        <p14:creationId xmlns:p14="http://schemas.microsoft.com/office/powerpoint/2010/main" val="179088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CA24D-6961-ABAD-1119-EFDBC36E2E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3FD80C-BA94-A253-1F55-AB00B3CEFC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16B399-8201-E9EE-FF2A-FA7F757B6EE2}"/>
              </a:ext>
            </a:extLst>
          </p:cNvPr>
          <p:cNvSpPr>
            <a:spLocks noGrp="1"/>
          </p:cNvSpPr>
          <p:nvPr>
            <p:ph type="dt" sz="half" idx="10"/>
          </p:nvPr>
        </p:nvSpPr>
        <p:spPr/>
        <p:txBody>
          <a:bodyPr/>
          <a:lstStyle/>
          <a:p>
            <a:fld id="{0357B648-A21D-4465-9EDF-B4F325F1A79B}" type="datetimeFigureOut">
              <a:rPr lang="en-GB" smtClean="0"/>
              <a:t>06/11/2023</a:t>
            </a:fld>
            <a:endParaRPr lang="en-GB"/>
          </a:p>
        </p:txBody>
      </p:sp>
      <p:sp>
        <p:nvSpPr>
          <p:cNvPr id="5" name="Footer Placeholder 4">
            <a:extLst>
              <a:ext uri="{FF2B5EF4-FFF2-40B4-BE49-F238E27FC236}">
                <a16:creationId xmlns:a16="http://schemas.microsoft.com/office/drawing/2014/main" id="{E7285942-3EF0-68B3-9D8F-A0F9DDA501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7B004B-785D-7A5D-4BDE-B40587CE766A}"/>
              </a:ext>
            </a:extLst>
          </p:cNvPr>
          <p:cNvSpPr>
            <a:spLocks noGrp="1"/>
          </p:cNvSpPr>
          <p:nvPr>
            <p:ph type="sldNum" sz="quarter" idx="12"/>
          </p:nvPr>
        </p:nvSpPr>
        <p:spPr/>
        <p:txBody>
          <a:bodyPr/>
          <a:lstStyle/>
          <a:p>
            <a:fld id="{0B753A0C-3C69-4A1C-A415-D9C96F5FFCC6}" type="slidenum">
              <a:rPr lang="en-GB" smtClean="0"/>
              <a:t>‹#›</a:t>
            </a:fld>
            <a:endParaRPr lang="en-GB"/>
          </a:p>
        </p:txBody>
      </p:sp>
    </p:spTree>
    <p:extLst>
      <p:ext uri="{BB962C8B-B14F-4D97-AF65-F5344CB8AC3E}">
        <p14:creationId xmlns:p14="http://schemas.microsoft.com/office/powerpoint/2010/main" val="105327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01699-AA8A-B403-60F3-593366EE55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5FDB66-D339-E419-8205-BA6B857C9F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455724-C766-ABB4-71E3-C87FA1A1C888}"/>
              </a:ext>
            </a:extLst>
          </p:cNvPr>
          <p:cNvSpPr>
            <a:spLocks noGrp="1"/>
          </p:cNvSpPr>
          <p:nvPr>
            <p:ph type="dt" sz="half" idx="10"/>
          </p:nvPr>
        </p:nvSpPr>
        <p:spPr/>
        <p:txBody>
          <a:bodyPr/>
          <a:lstStyle/>
          <a:p>
            <a:fld id="{0357B648-A21D-4465-9EDF-B4F325F1A79B}" type="datetimeFigureOut">
              <a:rPr lang="en-GB" smtClean="0"/>
              <a:t>06/11/2023</a:t>
            </a:fld>
            <a:endParaRPr lang="en-GB"/>
          </a:p>
        </p:txBody>
      </p:sp>
      <p:sp>
        <p:nvSpPr>
          <p:cNvPr id="5" name="Footer Placeholder 4">
            <a:extLst>
              <a:ext uri="{FF2B5EF4-FFF2-40B4-BE49-F238E27FC236}">
                <a16:creationId xmlns:a16="http://schemas.microsoft.com/office/drawing/2014/main" id="{7BCC4EA9-C9E9-C628-A375-4242E55FC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EBC3A0-9C49-5075-1EFA-F398F8A81D61}"/>
              </a:ext>
            </a:extLst>
          </p:cNvPr>
          <p:cNvSpPr>
            <a:spLocks noGrp="1"/>
          </p:cNvSpPr>
          <p:nvPr>
            <p:ph type="sldNum" sz="quarter" idx="12"/>
          </p:nvPr>
        </p:nvSpPr>
        <p:spPr/>
        <p:txBody>
          <a:bodyPr/>
          <a:lstStyle/>
          <a:p>
            <a:fld id="{0B753A0C-3C69-4A1C-A415-D9C96F5FFCC6}" type="slidenum">
              <a:rPr lang="en-GB" smtClean="0"/>
              <a:t>‹#›</a:t>
            </a:fld>
            <a:endParaRPr lang="en-GB"/>
          </a:p>
        </p:txBody>
      </p:sp>
    </p:spTree>
    <p:extLst>
      <p:ext uri="{BB962C8B-B14F-4D97-AF65-F5344CB8AC3E}">
        <p14:creationId xmlns:p14="http://schemas.microsoft.com/office/powerpoint/2010/main" val="60405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95C2-4312-2728-1D19-B81AF4ADA6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5D55A6-FAA5-F723-07A5-DD2F2A0C8D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F858D9-18B4-018B-36A5-2F55E23F4EFE}"/>
              </a:ext>
            </a:extLst>
          </p:cNvPr>
          <p:cNvSpPr>
            <a:spLocks noGrp="1"/>
          </p:cNvSpPr>
          <p:nvPr>
            <p:ph type="dt" sz="half" idx="10"/>
          </p:nvPr>
        </p:nvSpPr>
        <p:spPr/>
        <p:txBody>
          <a:bodyPr/>
          <a:lstStyle/>
          <a:p>
            <a:fld id="{0357B648-A21D-4465-9EDF-B4F325F1A79B}" type="datetimeFigureOut">
              <a:rPr lang="en-GB" smtClean="0"/>
              <a:t>06/11/2023</a:t>
            </a:fld>
            <a:endParaRPr lang="en-GB"/>
          </a:p>
        </p:txBody>
      </p:sp>
      <p:sp>
        <p:nvSpPr>
          <p:cNvPr id="5" name="Footer Placeholder 4">
            <a:extLst>
              <a:ext uri="{FF2B5EF4-FFF2-40B4-BE49-F238E27FC236}">
                <a16:creationId xmlns:a16="http://schemas.microsoft.com/office/drawing/2014/main" id="{0141E1C6-0D38-B8C5-2C86-B80D76C07F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448D9-1680-2450-82ED-9A880EBD881F}"/>
              </a:ext>
            </a:extLst>
          </p:cNvPr>
          <p:cNvSpPr>
            <a:spLocks noGrp="1"/>
          </p:cNvSpPr>
          <p:nvPr>
            <p:ph type="sldNum" sz="quarter" idx="12"/>
          </p:nvPr>
        </p:nvSpPr>
        <p:spPr/>
        <p:txBody>
          <a:bodyPr/>
          <a:lstStyle/>
          <a:p>
            <a:fld id="{0B753A0C-3C69-4A1C-A415-D9C96F5FFCC6}" type="slidenum">
              <a:rPr lang="en-GB" smtClean="0"/>
              <a:t>‹#›</a:t>
            </a:fld>
            <a:endParaRPr lang="en-GB"/>
          </a:p>
        </p:txBody>
      </p:sp>
    </p:spTree>
    <p:extLst>
      <p:ext uri="{BB962C8B-B14F-4D97-AF65-F5344CB8AC3E}">
        <p14:creationId xmlns:p14="http://schemas.microsoft.com/office/powerpoint/2010/main" val="338093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CC57-7A59-02FB-E1F3-A40B164D8F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7B3D30-C689-72C7-A0B0-3AA4337BA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6DAAC8-6381-C073-681D-367A89AF2476}"/>
              </a:ext>
            </a:extLst>
          </p:cNvPr>
          <p:cNvSpPr>
            <a:spLocks noGrp="1"/>
          </p:cNvSpPr>
          <p:nvPr>
            <p:ph type="dt" sz="half" idx="10"/>
          </p:nvPr>
        </p:nvSpPr>
        <p:spPr/>
        <p:txBody>
          <a:bodyPr/>
          <a:lstStyle/>
          <a:p>
            <a:fld id="{0357B648-A21D-4465-9EDF-B4F325F1A79B}" type="datetimeFigureOut">
              <a:rPr lang="en-GB" smtClean="0"/>
              <a:t>06/11/2023</a:t>
            </a:fld>
            <a:endParaRPr lang="en-GB"/>
          </a:p>
        </p:txBody>
      </p:sp>
      <p:sp>
        <p:nvSpPr>
          <p:cNvPr id="5" name="Footer Placeholder 4">
            <a:extLst>
              <a:ext uri="{FF2B5EF4-FFF2-40B4-BE49-F238E27FC236}">
                <a16:creationId xmlns:a16="http://schemas.microsoft.com/office/drawing/2014/main" id="{955BE67E-ABE8-7A32-1DB5-767590AE35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B6FF41-D739-243A-C283-8CCA11302BE5}"/>
              </a:ext>
            </a:extLst>
          </p:cNvPr>
          <p:cNvSpPr>
            <a:spLocks noGrp="1"/>
          </p:cNvSpPr>
          <p:nvPr>
            <p:ph type="sldNum" sz="quarter" idx="12"/>
          </p:nvPr>
        </p:nvSpPr>
        <p:spPr/>
        <p:txBody>
          <a:bodyPr/>
          <a:lstStyle/>
          <a:p>
            <a:fld id="{0B753A0C-3C69-4A1C-A415-D9C96F5FFCC6}" type="slidenum">
              <a:rPr lang="en-GB" smtClean="0"/>
              <a:t>‹#›</a:t>
            </a:fld>
            <a:endParaRPr lang="en-GB"/>
          </a:p>
        </p:txBody>
      </p:sp>
    </p:spTree>
    <p:extLst>
      <p:ext uri="{BB962C8B-B14F-4D97-AF65-F5344CB8AC3E}">
        <p14:creationId xmlns:p14="http://schemas.microsoft.com/office/powerpoint/2010/main" val="215460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7E3D-81C2-0D65-30E3-210EAD549A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BCB3C7-C531-C162-DA60-FAD599AA39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2B5D69-D254-846D-431D-A55E4542F4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2A0C3D-7993-4110-B847-A4BDB163DAD2}"/>
              </a:ext>
            </a:extLst>
          </p:cNvPr>
          <p:cNvSpPr>
            <a:spLocks noGrp="1"/>
          </p:cNvSpPr>
          <p:nvPr>
            <p:ph type="dt" sz="half" idx="10"/>
          </p:nvPr>
        </p:nvSpPr>
        <p:spPr/>
        <p:txBody>
          <a:bodyPr/>
          <a:lstStyle/>
          <a:p>
            <a:fld id="{0357B648-A21D-4465-9EDF-B4F325F1A79B}" type="datetimeFigureOut">
              <a:rPr lang="en-GB" smtClean="0"/>
              <a:t>06/11/2023</a:t>
            </a:fld>
            <a:endParaRPr lang="en-GB"/>
          </a:p>
        </p:txBody>
      </p:sp>
      <p:sp>
        <p:nvSpPr>
          <p:cNvPr id="6" name="Footer Placeholder 5">
            <a:extLst>
              <a:ext uri="{FF2B5EF4-FFF2-40B4-BE49-F238E27FC236}">
                <a16:creationId xmlns:a16="http://schemas.microsoft.com/office/drawing/2014/main" id="{39F61153-E9EA-0589-E9DB-F0C3BB6E36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FB0DD6-855C-99E9-1F3F-49C8AF10B628}"/>
              </a:ext>
            </a:extLst>
          </p:cNvPr>
          <p:cNvSpPr>
            <a:spLocks noGrp="1"/>
          </p:cNvSpPr>
          <p:nvPr>
            <p:ph type="sldNum" sz="quarter" idx="12"/>
          </p:nvPr>
        </p:nvSpPr>
        <p:spPr/>
        <p:txBody>
          <a:bodyPr/>
          <a:lstStyle/>
          <a:p>
            <a:fld id="{0B753A0C-3C69-4A1C-A415-D9C96F5FFCC6}" type="slidenum">
              <a:rPr lang="en-GB" smtClean="0"/>
              <a:t>‹#›</a:t>
            </a:fld>
            <a:endParaRPr lang="en-GB"/>
          </a:p>
        </p:txBody>
      </p:sp>
    </p:spTree>
    <p:extLst>
      <p:ext uri="{BB962C8B-B14F-4D97-AF65-F5344CB8AC3E}">
        <p14:creationId xmlns:p14="http://schemas.microsoft.com/office/powerpoint/2010/main" val="240822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4E8B-3C32-BC1D-7200-8C71E419A9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385DEB-B543-D8AD-A60D-51A4D772B0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D1CBF-4754-0191-657A-8F5DE59069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4498F5-0A00-D23B-3855-8603B07BA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04ABAC-AB70-14AD-0CF9-66285BEA78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E47FF8-A9FB-7EF1-DA62-D1160B20EF38}"/>
              </a:ext>
            </a:extLst>
          </p:cNvPr>
          <p:cNvSpPr>
            <a:spLocks noGrp="1"/>
          </p:cNvSpPr>
          <p:nvPr>
            <p:ph type="dt" sz="half" idx="10"/>
          </p:nvPr>
        </p:nvSpPr>
        <p:spPr/>
        <p:txBody>
          <a:bodyPr/>
          <a:lstStyle/>
          <a:p>
            <a:fld id="{0357B648-A21D-4465-9EDF-B4F325F1A79B}" type="datetimeFigureOut">
              <a:rPr lang="en-GB" smtClean="0"/>
              <a:t>06/11/2023</a:t>
            </a:fld>
            <a:endParaRPr lang="en-GB"/>
          </a:p>
        </p:txBody>
      </p:sp>
      <p:sp>
        <p:nvSpPr>
          <p:cNvPr id="8" name="Footer Placeholder 7">
            <a:extLst>
              <a:ext uri="{FF2B5EF4-FFF2-40B4-BE49-F238E27FC236}">
                <a16:creationId xmlns:a16="http://schemas.microsoft.com/office/drawing/2014/main" id="{DBB9755D-709D-A5DB-72BD-6303F32B6F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F43E57-507F-E2C9-9398-28E045795B0A}"/>
              </a:ext>
            </a:extLst>
          </p:cNvPr>
          <p:cNvSpPr>
            <a:spLocks noGrp="1"/>
          </p:cNvSpPr>
          <p:nvPr>
            <p:ph type="sldNum" sz="quarter" idx="12"/>
          </p:nvPr>
        </p:nvSpPr>
        <p:spPr/>
        <p:txBody>
          <a:bodyPr/>
          <a:lstStyle/>
          <a:p>
            <a:fld id="{0B753A0C-3C69-4A1C-A415-D9C96F5FFCC6}" type="slidenum">
              <a:rPr lang="en-GB" smtClean="0"/>
              <a:t>‹#›</a:t>
            </a:fld>
            <a:endParaRPr lang="en-GB"/>
          </a:p>
        </p:txBody>
      </p:sp>
    </p:spTree>
    <p:extLst>
      <p:ext uri="{BB962C8B-B14F-4D97-AF65-F5344CB8AC3E}">
        <p14:creationId xmlns:p14="http://schemas.microsoft.com/office/powerpoint/2010/main" val="409087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56D8-D668-35AC-78AD-57F1D26D8F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272AE6-5274-B038-6CCA-B6422EAC9443}"/>
              </a:ext>
            </a:extLst>
          </p:cNvPr>
          <p:cNvSpPr>
            <a:spLocks noGrp="1"/>
          </p:cNvSpPr>
          <p:nvPr>
            <p:ph type="dt" sz="half" idx="10"/>
          </p:nvPr>
        </p:nvSpPr>
        <p:spPr/>
        <p:txBody>
          <a:bodyPr/>
          <a:lstStyle/>
          <a:p>
            <a:fld id="{0357B648-A21D-4465-9EDF-B4F325F1A79B}" type="datetimeFigureOut">
              <a:rPr lang="en-GB" smtClean="0"/>
              <a:t>06/11/2023</a:t>
            </a:fld>
            <a:endParaRPr lang="en-GB"/>
          </a:p>
        </p:txBody>
      </p:sp>
      <p:sp>
        <p:nvSpPr>
          <p:cNvPr id="4" name="Footer Placeholder 3">
            <a:extLst>
              <a:ext uri="{FF2B5EF4-FFF2-40B4-BE49-F238E27FC236}">
                <a16:creationId xmlns:a16="http://schemas.microsoft.com/office/drawing/2014/main" id="{827FE4A3-4783-0488-D6CE-E123246148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E634CE-7AF2-20A6-4F2D-CDB4EE5CF721}"/>
              </a:ext>
            </a:extLst>
          </p:cNvPr>
          <p:cNvSpPr>
            <a:spLocks noGrp="1"/>
          </p:cNvSpPr>
          <p:nvPr>
            <p:ph type="sldNum" sz="quarter" idx="12"/>
          </p:nvPr>
        </p:nvSpPr>
        <p:spPr/>
        <p:txBody>
          <a:bodyPr/>
          <a:lstStyle/>
          <a:p>
            <a:fld id="{0B753A0C-3C69-4A1C-A415-D9C96F5FFCC6}" type="slidenum">
              <a:rPr lang="en-GB" smtClean="0"/>
              <a:t>‹#›</a:t>
            </a:fld>
            <a:endParaRPr lang="en-GB"/>
          </a:p>
        </p:txBody>
      </p:sp>
    </p:spTree>
    <p:extLst>
      <p:ext uri="{BB962C8B-B14F-4D97-AF65-F5344CB8AC3E}">
        <p14:creationId xmlns:p14="http://schemas.microsoft.com/office/powerpoint/2010/main" val="366148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ED4103-99BA-B193-78B7-ABC1654D3C68}"/>
              </a:ext>
            </a:extLst>
          </p:cNvPr>
          <p:cNvSpPr>
            <a:spLocks noGrp="1"/>
          </p:cNvSpPr>
          <p:nvPr>
            <p:ph type="dt" sz="half" idx="10"/>
          </p:nvPr>
        </p:nvSpPr>
        <p:spPr/>
        <p:txBody>
          <a:bodyPr/>
          <a:lstStyle/>
          <a:p>
            <a:fld id="{0357B648-A21D-4465-9EDF-B4F325F1A79B}" type="datetimeFigureOut">
              <a:rPr lang="en-GB" smtClean="0"/>
              <a:t>06/11/2023</a:t>
            </a:fld>
            <a:endParaRPr lang="en-GB"/>
          </a:p>
        </p:txBody>
      </p:sp>
      <p:sp>
        <p:nvSpPr>
          <p:cNvPr id="3" name="Footer Placeholder 2">
            <a:extLst>
              <a:ext uri="{FF2B5EF4-FFF2-40B4-BE49-F238E27FC236}">
                <a16:creationId xmlns:a16="http://schemas.microsoft.com/office/drawing/2014/main" id="{8D689E26-A96D-A84B-C6E6-D613418D25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A72E81-5B3D-DD3D-A2CA-932D2D26B7F9}"/>
              </a:ext>
            </a:extLst>
          </p:cNvPr>
          <p:cNvSpPr>
            <a:spLocks noGrp="1"/>
          </p:cNvSpPr>
          <p:nvPr>
            <p:ph type="sldNum" sz="quarter" idx="12"/>
          </p:nvPr>
        </p:nvSpPr>
        <p:spPr/>
        <p:txBody>
          <a:bodyPr/>
          <a:lstStyle/>
          <a:p>
            <a:fld id="{0B753A0C-3C69-4A1C-A415-D9C96F5FFCC6}" type="slidenum">
              <a:rPr lang="en-GB" smtClean="0"/>
              <a:t>‹#›</a:t>
            </a:fld>
            <a:endParaRPr lang="en-GB"/>
          </a:p>
        </p:txBody>
      </p:sp>
    </p:spTree>
    <p:extLst>
      <p:ext uri="{BB962C8B-B14F-4D97-AF65-F5344CB8AC3E}">
        <p14:creationId xmlns:p14="http://schemas.microsoft.com/office/powerpoint/2010/main" val="8031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8D91-F0C7-7E71-26DF-C5A50DB16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3ED2FC-E074-3938-5BF7-14E3FFC1E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503A6B-AD20-E9E2-3C07-215066FB8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39853D-C224-8D6E-52B5-BA9CC1B4D0F4}"/>
              </a:ext>
            </a:extLst>
          </p:cNvPr>
          <p:cNvSpPr>
            <a:spLocks noGrp="1"/>
          </p:cNvSpPr>
          <p:nvPr>
            <p:ph type="dt" sz="half" idx="10"/>
          </p:nvPr>
        </p:nvSpPr>
        <p:spPr/>
        <p:txBody>
          <a:bodyPr/>
          <a:lstStyle/>
          <a:p>
            <a:fld id="{0357B648-A21D-4465-9EDF-B4F325F1A79B}" type="datetimeFigureOut">
              <a:rPr lang="en-GB" smtClean="0"/>
              <a:t>06/11/2023</a:t>
            </a:fld>
            <a:endParaRPr lang="en-GB"/>
          </a:p>
        </p:txBody>
      </p:sp>
      <p:sp>
        <p:nvSpPr>
          <p:cNvPr id="6" name="Footer Placeholder 5">
            <a:extLst>
              <a:ext uri="{FF2B5EF4-FFF2-40B4-BE49-F238E27FC236}">
                <a16:creationId xmlns:a16="http://schemas.microsoft.com/office/drawing/2014/main" id="{9C23DF77-A212-6403-1BC9-98AD21F622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5A8679-6B18-D68D-0679-E75092205151}"/>
              </a:ext>
            </a:extLst>
          </p:cNvPr>
          <p:cNvSpPr>
            <a:spLocks noGrp="1"/>
          </p:cNvSpPr>
          <p:nvPr>
            <p:ph type="sldNum" sz="quarter" idx="12"/>
          </p:nvPr>
        </p:nvSpPr>
        <p:spPr/>
        <p:txBody>
          <a:bodyPr/>
          <a:lstStyle/>
          <a:p>
            <a:fld id="{0B753A0C-3C69-4A1C-A415-D9C96F5FFCC6}" type="slidenum">
              <a:rPr lang="en-GB" smtClean="0"/>
              <a:t>‹#›</a:t>
            </a:fld>
            <a:endParaRPr lang="en-GB"/>
          </a:p>
        </p:txBody>
      </p:sp>
    </p:spTree>
    <p:extLst>
      <p:ext uri="{BB962C8B-B14F-4D97-AF65-F5344CB8AC3E}">
        <p14:creationId xmlns:p14="http://schemas.microsoft.com/office/powerpoint/2010/main" val="130365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FDAE-DBC8-EA9B-EEC2-3C9753ED2B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3E71D5-9338-773B-516B-BC6AC36760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95E86B-0C2D-120A-5C32-D0F6F6A49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EB59F-DC8E-A833-914D-9750596EBEB4}"/>
              </a:ext>
            </a:extLst>
          </p:cNvPr>
          <p:cNvSpPr>
            <a:spLocks noGrp="1"/>
          </p:cNvSpPr>
          <p:nvPr>
            <p:ph type="dt" sz="half" idx="10"/>
          </p:nvPr>
        </p:nvSpPr>
        <p:spPr/>
        <p:txBody>
          <a:bodyPr/>
          <a:lstStyle/>
          <a:p>
            <a:fld id="{0357B648-A21D-4465-9EDF-B4F325F1A79B}" type="datetimeFigureOut">
              <a:rPr lang="en-GB" smtClean="0"/>
              <a:t>06/11/2023</a:t>
            </a:fld>
            <a:endParaRPr lang="en-GB"/>
          </a:p>
        </p:txBody>
      </p:sp>
      <p:sp>
        <p:nvSpPr>
          <p:cNvPr id="6" name="Footer Placeholder 5">
            <a:extLst>
              <a:ext uri="{FF2B5EF4-FFF2-40B4-BE49-F238E27FC236}">
                <a16:creationId xmlns:a16="http://schemas.microsoft.com/office/drawing/2014/main" id="{A897D130-140C-7C0C-5517-F2952DF8CF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E1E403-0880-26F2-454F-F0D8E1312D43}"/>
              </a:ext>
            </a:extLst>
          </p:cNvPr>
          <p:cNvSpPr>
            <a:spLocks noGrp="1"/>
          </p:cNvSpPr>
          <p:nvPr>
            <p:ph type="sldNum" sz="quarter" idx="12"/>
          </p:nvPr>
        </p:nvSpPr>
        <p:spPr/>
        <p:txBody>
          <a:bodyPr/>
          <a:lstStyle/>
          <a:p>
            <a:fld id="{0B753A0C-3C69-4A1C-A415-D9C96F5FFCC6}" type="slidenum">
              <a:rPr lang="en-GB" smtClean="0"/>
              <a:t>‹#›</a:t>
            </a:fld>
            <a:endParaRPr lang="en-GB"/>
          </a:p>
        </p:txBody>
      </p:sp>
    </p:spTree>
    <p:extLst>
      <p:ext uri="{BB962C8B-B14F-4D97-AF65-F5344CB8AC3E}">
        <p14:creationId xmlns:p14="http://schemas.microsoft.com/office/powerpoint/2010/main" val="369404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47D865-32CC-40A9-17E9-FB432D7EE7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4E3E6A-2695-6186-DE10-6C4C67D05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9BF567-82DC-1916-363E-D1A0C30B42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7B648-A21D-4465-9EDF-B4F325F1A79B}" type="datetimeFigureOut">
              <a:rPr lang="en-GB" smtClean="0"/>
              <a:t>06/11/2023</a:t>
            </a:fld>
            <a:endParaRPr lang="en-GB"/>
          </a:p>
        </p:txBody>
      </p:sp>
      <p:sp>
        <p:nvSpPr>
          <p:cNvPr id="5" name="Footer Placeholder 4">
            <a:extLst>
              <a:ext uri="{FF2B5EF4-FFF2-40B4-BE49-F238E27FC236}">
                <a16:creationId xmlns:a16="http://schemas.microsoft.com/office/drawing/2014/main" id="{1BE39334-1C17-CE78-879D-EE065909EE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DD5BF3-55B2-F921-CAF7-C8FBC57FC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53A0C-3C69-4A1C-A415-D9C96F5FFCC6}" type="slidenum">
              <a:rPr lang="en-GB" smtClean="0"/>
              <a:t>‹#›</a:t>
            </a:fld>
            <a:endParaRPr lang="en-GB"/>
          </a:p>
        </p:txBody>
      </p:sp>
      <p:pic>
        <p:nvPicPr>
          <p:cNvPr id="7" name="Picture 6">
            <a:extLst>
              <a:ext uri="{FF2B5EF4-FFF2-40B4-BE49-F238E27FC236}">
                <a16:creationId xmlns:a16="http://schemas.microsoft.com/office/drawing/2014/main" id="{62D98D08-8C0A-8E47-B8CB-44CFC8B0824F}"/>
              </a:ext>
            </a:extLst>
          </p:cNvPr>
          <p:cNvPicPr>
            <a:picLocks noChangeAspect="1"/>
          </p:cNvPicPr>
          <p:nvPr userDrawn="1"/>
        </p:nvPicPr>
        <p:blipFill>
          <a:blip r:embed="rId13"/>
          <a:stretch>
            <a:fillRect/>
          </a:stretch>
        </p:blipFill>
        <p:spPr>
          <a:xfrm>
            <a:off x="9374578" y="5538401"/>
            <a:ext cx="2436422" cy="954474"/>
          </a:xfrm>
          <a:prstGeom prst="rect">
            <a:avLst/>
          </a:prstGeom>
        </p:spPr>
      </p:pic>
      <p:pic>
        <p:nvPicPr>
          <p:cNvPr id="8" name="Picture 7">
            <a:extLst>
              <a:ext uri="{FF2B5EF4-FFF2-40B4-BE49-F238E27FC236}">
                <a16:creationId xmlns:a16="http://schemas.microsoft.com/office/drawing/2014/main" id="{8A113BD1-F4F0-1202-B786-0D4C6E7C0AC3}"/>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81000" y="5755341"/>
            <a:ext cx="2365194" cy="737534"/>
          </a:xfrm>
          <a:prstGeom prst="rect">
            <a:avLst/>
          </a:prstGeom>
        </p:spPr>
      </p:pic>
    </p:spTree>
    <p:extLst>
      <p:ext uri="{BB962C8B-B14F-4D97-AF65-F5344CB8AC3E}">
        <p14:creationId xmlns:p14="http://schemas.microsoft.com/office/powerpoint/2010/main" val="3801666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106E-39E3-38DC-5D5B-74561977BDC8}"/>
              </a:ext>
            </a:extLst>
          </p:cNvPr>
          <p:cNvSpPr>
            <a:spLocks noGrp="1"/>
          </p:cNvSpPr>
          <p:nvPr>
            <p:ph type="ctrTitle"/>
          </p:nvPr>
        </p:nvSpPr>
        <p:spPr>
          <a:xfrm>
            <a:off x="964346" y="2166896"/>
            <a:ext cx="10263308" cy="2966038"/>
          </a:xfrm>
        </p:spPr>
        <p:txBody>
          <a:bodyPr>
            <a:normAutofit/>
          </a:bodyPr>
          <a:lstStyle/>
          <a:p>
            <a:r>
              <a:rPr lang="en-GB" sz="8800" dirty="0">
                <a:effectLst>
                  <a:outerShdw blurRad="38100" dist="38100" dir="2700000" algn="tl">
                    <a:srgbClr val="000000">
                      <a:alpha val="43137"/>
                    </a:srgbClr>
                  </a:outerShdw>
                </a:effectLst>
                <a:latin typeface="Modern Love Caps" panose="04070805081001020A01" pitchFamily="82" charset="0"/>
              </a:rPr>
              <a:t>Home Mission Sunday</a:t>
            </a:r>
            <a:br>
              <a:rPr lang="en-GB" sz="7200" dirty="0">
                <a:effectLst>
                  <a:outerShdw blurRad="38100" dist="38100" dir="2700000" algn="tl">
                    <a:srgbClr val="000000">
                      <a:alpha val="43137"/>
                    </a:srgbClr>
                  </a:outerShdw>
                </a:effectLst>
                <a:latin typeface="Modern Love Caps" panose="04070805081001020A01" pitchFamily="82" charset="0"/>
              </a:rPr>
            </a:br>
            <a:r>
              <a:rPr lang="en-GB" sz="7200" b="1" dirty="0">
                <a:effectLst>
                  <a:outerShdw blurRad="38100" dist="38100" dir="2700000" algn="tl">
                    <a:srgbClr val="000000">
                      <a:alpha val="43137"/>
                    </a:srgbClr>
                  </a:outerShdw>
                </a:effectLst>
                <a:latin typeface="Modern Love Caps" panose="04070805081001020A01" pitchFamily="82" charset="0"/>
              </a:rPr>
              <a:t>19</a:t>
            </a:r>
            <a:r>
              <a:rPr lang="en-GB" sz="7200" b="1" baseline="30000" dirty="0">
                <a:effectLst>
                  <a:outerShdw blurRad="38100" dist="38100" dir="2700000" algn="tl">
                    <a:srgbClr val="000000">
                      <a:alpha val="43137"/>
                    </a:srgbClr>
                  </a:outerShdw>
                </a:effectLst>
                <a:latin typeface="Modern Love Caps" panose="04070805081001020A01" pitchFamily="82" charset="0"/>
              </a:rPr>
              <a:t>th</a:t>
            </a:r>
            <a:r>
              <a:rPr lang="en-GB" sz="7200" b="1" dirty="0">
                <a:effectLst>
                  <a:outerShdw blurRad="38100" dist="38100" dir="2700000" algn="tl">
                    <a:srgbClr val="000000">
                      <a:alpha val="43137"/>
                    </a:srgbClr>
                  </a:outerShdw>
                </a:effectLst>
                <a:latin typeface="Modern Love Caps" panose="04070805081001020A01" pitchFamily="82" charset="0"/>
              </a:rPr>
              <a:t> November 2023</a:t>
            </a:r>
          </a:p>
        </p:txBody>
      </p:sp>
      <p:pic>
        <p:nvPicPr>
          <p:cNvPr id="7" name="Picture 6">
            <a:extLst>
              <a:ext uri="{FF2B5EF4-FFF2-40B4-BE49-F238E27FC236}">
                <a16:creationId xmlns:a16="http://schemas.microsoft.com/office/drawing/2014/main" id="{1A4C16B1-ADEB-DB24-E408-C422566CDC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786" y="215233"/>
            <a:ext cx="2869166" cy="1613567"/>
          </a:xfrm>
          <a:prstGeom prst="rect">
            <a:avLst/>
          </a:prstGeom>
        </p:spPr>
      </p:pic>
      <p:pic>
        <p:nvPicPr>
          <p:cNvPr id="8" name="Picture 7">
            <a:extLst>
              <a:ext uri="{FF2B5EF4-FFF2-40B4-BE49-F238E27FC236}">
                <a16:creationId xmlns:a16="http://schemas.microsoft.com/office/drawing/2014/main" id="{F346A0CA-3005-9A79-F5F4-D807587466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928" y="215233"/>
            <a:ext cx="2884072" cy="1621950"/>
          </a:xfrm>
          <a:prstGeom prst="rect">
            <a:avLst/>
          </a:prstGeom>
        </p:spPr>
      </p:pic>
      <p:pic>
        <p:nvPicPr>
          <p:cNvPr id="9" name="Picture 8">
            <a:extLst>
              <a:ext uri="{FF2B5EF4-FFF2-40B4-BE49-F238E27FC236}">
                <a16:creationId xmlns:a16="http://schemas.microsoft.com/office/drawing/2014/main" id="{245025B0-47C1-8D29-7468-F1B6A10F7C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8976" y="223616"/>
            <a:ext cx="2869166" cy="1613567"/>
          </a:xfrm>
          <a:prstGeom prst="rect">
            <a:avLst/>
          </a:prstGeom>
        </p:spPr>
      </p:pic>
      <p:pic>
        <p:nvPicPr>
          <p:cNvPr id="10" name="Picture 9">
            <a:extLst>
              <a:ext uri="{FF2B5EF4-FFF2-40B4-BE49-F238E27FC236}">
                <a16:creationId xmlns:a16="http://schemas.microsoft.com/office/drawing/2014/main" id="{55212630-8876-676B-571B-0409EA5491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51118" y="206850"/>
            <a:ext cx="2884073" cy="1621950"/>
          </a:xfrm>
          <a:prstGeom prst="rect">
            <a:avLst/>
          </a:prstGeom>
        </p:spPr>
      </p:pic>
    </p:spTree>
    <p:extLst>
      <p:ext uri="{BB962C8B-B14F-4D97-AF65-F5344CB8AC3E}">
        <p14:creationId xmlns:p14="http://schemas.microsoft.com/office/powerpoint/2010/main" val="78688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EFE00F-91E7-E9E8-BCB5-4B0F0EDBA2DB}"/>
              </a:ext>
            </a:extLst>
          </p:cNvPr>
          <p:cNvSpPr>
            <a:spLocks noGrp="1"/>
          </p:cNvSpPr>
          <p:nvPr>
            <p:ph type="title"/>
          </p:nvPr>
        </p:nvSpPr>
        <p:spPr>
          <a:xfrm>
            <a:off x="838200" y="365125"/>
            <a:ext cx="5186082" cy="4829282"/>
          </a:xfrm>
        </p:spPr>
        <p:txBody>
          <a:bodyPr>
            <a:normAutofit/>
          </a:bodyPr>
          <a:lstStyle/>
          <a:p>
            <a:pPr algn="ctr"/>
            <a:r>
              <a:rPr lang="en-GB" sz="6000" dirty="0">
                <a:latin typeface="Modern Love Caps" panose="04070805081001020A01" pitchFamily="82" charset="0"/>
              </a:rPr>
              <a:t>Home Mission also supports the national team based at Didcot</a:t>
            </a:r>
          </a:p>
        </p:txBody>
      </p:sp>
      <p:pic>
        <p:nvPicPr>
          <p:cNvPr id="5" name="Picture 4">
            <a:extLst>
              <a:ext uri="{FF2B5EF4-FFF2-40B4-BE49-F238E27FC236}">
                <a16:creationId xmlns:a16="http://schemas.microsoft.com/office/drawing/2014/main" id="{24CA3584-EF72-6648-4392-3944287DEA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4918" y="767911"/>
            <a:ext cx="5054022" cy="4023709"/>
          </a:xfrm>
          <a:prstGeom prst="rect">
            <a:avLst/>
          </a:prstGeom>
        </p:spPr>
      </p:pic>
    </p:spTree>
    <p:extLst>
      <p:ext uri="{BB962C8B-B14F-4D97-AF65-F5344CB8AC3E}">
        <p14:creationId xmlns:p14="http://schemas.microsoft.com/office/powerpoint/2010/main" val="338136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75B1-4D02-425E-C3ED-CE76434A8B48}"/>
              </a:ext>
            </a:extLst>
          </p:cNvPr>
          <p:cNvSpPr>
            <a:spLocks noGrp="1"/>
          </p:cNvSpPr>
          <p:nvPr>
            <p:ph type="title"/>
          </p:nvPr>
        </p:nvSpPr>
        <p:spPr/>
        <p:txBody>
          <a:bodyPr/>
          <a:lstStyle/>
          <a:p>
            <a:pPr algn="ctr"/>
            <a:r>
              <a:rPr lang="en-GB" b="1" dirty="0">
                <a:effectLst>
                  <a:outerShdw blurRad="38100" dist="38100" dir="2700000" algn="tl">
                    <a:srgbClr val="000000">
                      <a:alpha val="43137"/>
                    </a:srgbClr>
                  </a:outerShdw>
                </a:effectLst>
                <a:latin typeface="Modern Love Caps" panose="04070805081001020A01" pitchFamily="82" charset="0"/>
              </a:rPr>
              <a:t>How many members of staff are based at Baptist House in Didcot?</a:t>
            </a:r>
          </a:p>
        </p:txBody>
      </p:sp>
      <p:sp>
        <p:nvSpPr>
          <p:cNvPr id="3" name="Content Placeholder 2">
            <a:extLst>
              <a:ext uri="{FF2B5EF4-FFF2-40B4-BE49-F238E27FC236}">
                <a16:creationId xmlns:a16="http://schemas.microsoft.com/office/drawing/2014/main" id="{75BE6085-4E11-3E2C-D07B-690FF3D7A1C6}"/>
              </a:ext>
            </a:extLst>
          </p:cNvPr>
          <p:cNvSpPr>
            <a:spLocks noGrp="1"/>
          </p:cNvSpPr>
          <p:nvPr>
            <p:ph idx="1"/>
          </p:nvPr>
        </p:nvSpPr>
        <p:spPr>
          <a:xfrm>
            <a:off x="1283234" y="1825625"/>
            <a:ext cx="5799850" cy="3974674"/>
          </a:xfrm>
        </p:spPr>
        <p:txBody>
          <a:bodyPr>
            <a:normAutofit/>
          </a:bodyPr>
          <a:lstStyle/>
          <a:p>
            <a:pPr>
              <a:lnSpc>
                <a:spcPct val="150000"/>
              </a:lnSpc>
            </a:pPr>
            <a:r>
              <a:rPr lang="en-GB" sz="2400" dirty="0">
                <a:effectLst>
                  <a:outerShdw blurRad="38100" dist="38100" dir="2700000" algn="tl">
                    <a:srgbClr val="000000">
                      <a:alpha val="43137"/>
                    </a:srgbClr>
                  </a:outerShdw>
                </a:effectLst>
                <a:latin typeface="Century Gothic" panose="020B0502020202020204" pitchFamily="34" charset="0"/>
              </a:rPr>
              <a:t>20 full-time and 19 part-time staff</a:t>
            </a:r>
          </a:p>
          <a:p>
            <a:pPr>
              <a:lnSpc>
                <a:spcPct val="150000"/>
              </a:lnSpc>
            </a:pPr>
            <a:r>
              <a:rPr lang="en-GB" sz="2400" dirty="0">
                <a:effectLst>
                  <a:outerShdw blurRad="38100" dist="38100" dir="2700000" algn="tl">
                    <a:srgbClr val="000000">
                      <a:alpha val="43137"/>
                    </a:srgbClr>
                  </a:outerShdw>
                </a:effectLst>
                <a:latin typeface="Century Gothic" panose="020B0502020202020204" pitchFamily="34" charset="0"/>
              </a:rPr>
              <a:t>In four main Teams:</a:t>
            </a:r>
          </a:p>
          <a:p>
            <a:pPr lvl="1">
              <a:lnSpc>
                <a:spcPct val="150000"/>
              </a:lnSpc>
            </a:pPr>
            <a:r>
              <a:rPr lang="en-GB" sz="2000" b="1" dirty="0">
                <a:effectLst>
                  <a:outerShdw blurRad="38100" dist="38100" dir="2700000" algn="tl">
                    <a:srgbClr val="000000">
                      <a:alpha val="43137"/>
                    </a:srgbClr>
                  </a:outerShdw>
                </a:effectLst>
                <a:latin typeface="Century Gothic" panose="020B0502020202020204" pitchFamily="34" charset="0"/>
              </a:rPr>
              <a:t>Ministries Team</a:t>
            </a:r>
            <a:endParaRPr lang="en-GB" sz="2000" dirty="0">
              <a:effectLst>
                <a:outerShdw blurRad="38100" dist="38100" dir="2700000" algn="tl">
                  <a:srgbClr val="000000">
                    <a:alpha val="43137"/>
                  </a:srgbClr>
                </a:outerShdw>
              </a:effectLst>
              <a:latin typeface="Century Gothic" panose="020B0502020202020204" pitchFamily="34" charset="0"/>
            </a:endParaRPr>
          </a:p>
          <a:p>
            <a:pPr lvl="1">
              <a:lnSpc>
                <a:spcPct val="150000"/>
              </a:lnSpc>
            </a:pPr>
            <a:r>
              <a:rPr lang="en-GB" sz="2000" b="1" dirty="0">
                <a:effectLst>
                  <a:outerShdw blurRad="38100" dist="38100" dir="2700000" algn="tl">
                    <a:srgbClr val="000000">
                      <a:alpha val="43137"/>
                    </a:srgbClr>
                  </a:outerShdw>
                </a:effectLst>
                <a:latin typeface="Century Gothic" panose="020B0502020202020204" pitchFamily="34" charset="0"/>
              </a:rPr>
              <a:t>HR and Safeguarding Team</a:t>
            </a:r>
          </a:p>
          <a:p>
            <a:pPr lvl="1">
              <a:lnSpc>
                <a:spcPct val="150000"/>
              </a:lnSpc>
            </a:pPr>
            <a:r>
              <a:rPr lang="en-GB" sz="2000" b="1" dirty="0">
                <a:effectLst>
                  <a:outerShdw blurRad="38100" dist="38100" dir="2700000" algn="tl">
                    <a:srgbClr val="000000">
                      <a:alpha val="43137"/>
                    </a:srgbClr>
                  </a:outerShdw>
                </a:effectLst>
                <a:latin typeface="Century Gothic" panose="020B0502020202020204" pitchFamily="34" charset="0"/>
              </a:rPr>
              <a:t>Faith and Society Team</a:t>
            </a:r>
            <a:endParaRPr lang="en-GB" sz="2000" dirty="0">
              <a:effectLst>
                <a:outerShdw blurRad="38100" dist="38100" dir="2700000" algn="tl">
                  <a:srgbClr val="000000">
                    <a:alpha val="43137"/>
                  </a:srgbClr>
                </a:outerShdw>
              </a:effectLst>
              <a:latin typeface="Century Gothic" panose="020B0502020202020204" pitchFamily="34" charset="0"/>
            </a:endParaRPr>
          </a:p>
          <a:p>
            <a:pPr lvl="1">
              <a:lnSpc>
                <a:spcPct val="150000"/>
              </a:lnSpc>
            </a:pPr>
            <a:r>
              <a:rPr lang="en-GB" sz="2000" b="1" dirty="0">
                <a:effectLst>
                  <a:outerShdw blurRad="38100" dist="38100" dir="2700000" algn="tl">
                    <a:srgbClr val="000000">
                      <a:alpha val="43137"/>
                    </a:srgbClr>
                  </a:outerShdw>
                </a:effectLst>
                <a:latin typeface="Century Gothic" panose="020B0502020202020204" pitchFamily="34" charset="0"/>
              </a:rPr>
              <a:t>Support Services Team </a:t>
            </a:r>
            <a:r>
              <a:rPr lang="en-GB" sz="2000" dirty="0">
                <a:effectLst>
                  <a:outerShdw blurRad="38100" dist="38100" dir="2700000" algn="tl">
                    <a:srgbClr val="000000">
                      <a:alpha val="43137"/>
                    </a:srgbClr>
                  </a:outerShdw>
                </a:effectLst>
                <a:latin typeface="Century Gothic" panose="020B0502020202020204" pitchFamily="34" charset="0"/>
              </a:rPr>
              <a:t>including the </a:t>
            </a:r>
            <a:r>
              <a:rPr lang="en-GB" sz="2000" b="1" dirty="0">
                <a:effectLst>
                  <a:outerShdw blurRad="38100" dist="38100" dir="2700000" algn="tl">
                    <a:srgbClr val="000000">
                      <a:alpha val="43137"/>
                    </a:srgbClr>
                  </a:outerShdw>
                </a:effectLst>
                <a:latin typeface="Century Gothic" panose="020B0502020202020204" pitchFamily="34" charset="0"/>
              </a:rPr>
              <a:t>Legal and Operations Team</a:t>
            </a:r>
            <a:r>
              <a:rPr lang="en-GB" sz="2000" dirty="0">
                <a:effectLst>
                  <a:outerShdw blurRad="38100" dist="38100" dir="2700000" algn="tl">
                    <a:srgbClr val="000000">
                      <a:alpha val="43137"/>
                    </a:srgbClr>
                  </a:outerShdw>
                </a:effectLst>
                <a:latin typeface="Century Gothic" panose="020B0502020202020204" pitchFamily="34" charset="0"/>
              </a:rPr>
              <a:t>!</a:t>
            </a:r>
          </a:p>
        </p:txBody>
      </p:sp>
      <p:pic>
        <p:nvPicPr>
          <p:cNvPr id="5" name="Picture 4">
            <a:extLst>
              <a:ext uri="{FF2B5EF4-FFF2-40B4-BE49-F238E27FC236}">
                <a16:creationId xmlns:a16="http://schemas.microsoft.com/office/drawing/2014/main" id="{238029D4-EEC7-0C54-D3F9-A0E68CB7B9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2234" y="2118352"/>
            <a:ext cx="4172407" cy="30163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9799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B9F2-FCA0-10A2-DF7C-53C07AE888BB}"/>
              </a:ext>
            </a:extLst>
          </p:cNvPr>
          <p:cNvSpPr>
            <a:spLocks noGrp="1"/>
          </p:cNvSpPr>
          <p:nvPr>
            <p:ph type="title"/>
          </p:nvPr>
        </p:nvSpPr>
        <p:spPr>
          <a:xfrm>
            <a:off x="838200" y="365125"/>
            <a:ext cx="10515600" cy="1056421"/>
          </a:xfrm>
        </p:spPr>
        <p:txBody>
          <a:bodyPr>
            <a:normAutofit/>
          </a:bodyPr>
          <a:lstStyle/>
          <a:p>
            <a:pPr algn="ctr"/>
            <a:r>
              <a:rPr lang="en-GB" sz="6600" dirty="0">
                <a:effectLst>
                  <a:outerShdw blurRad="38100" dist="38100" dir="2700000" algn="tl">
                    <a:srgbClr val="000000">
                      <a:alpha val="43137"/>
                    </a:srgbClr>
                  </a:outerShdw>
                </a:effectLst>
                <a:latin typeface="Modern Love Caps" panose="04070805081001020A01" pitchFamily="82" charset="0"/>
              </a:rPr>
              <a:t>Our SWBA Fundraising targets!</a:t>
            </a:r>
          </a:p>
        </p:txBody>
      </p:sp>
      <p:sp>
        <p:nvSpPr>
          <p:cNvPr id="3" name="Content Placeholder 2">
            <a:extLst>
              <a:ext uri="{FF2B5EF4-FFF2-40B4-BE49-F238E27FC236}">
                <a16:creationId xmlns:a16="http://schemas.microsoft.com/office/drawing/2014/main" id="{0F0ACD56-BD86-0D54-EA8D-C8C50DE715CC}"/>
              </a:ext>
            </a:extLst>
          </p:cNvPr>
          <p:cNvSpPr>
            <a:spLocks noGrp="1"/>
          </p:cNvSpPr>
          <p:nvPr>
            <p:ph idx="1"/>
          </p:nvPr>
        </p:nvSpPr>
        <p:spPr>
          <a:xfrm>
            <a:off x="599355" y="1521440"/>
            <a:ext cx="11088060" cy="4155460"/>
          </a:xfrm>
        </p:spPr>
        <p:txBody>
          <a:bodyPr>
            <a:noAutofit/>
          </a:bodyPr>
          <a:lstStyle/>
          <a:p>
            <a:pPr>
              <a:lnSpc>
                <a:spcPct val="150000"/>
              </a:lnSpc>
            </a:pPr>
            <a:r>
              <a:rPr lang="en-GB" sz="2400" b="1" dirty="0">
                <a:effectLst>
                  <a:outerShdw blurRad="38100" dist="38100" dir="2700000" algn="tl">
                    <a:srgbClr val="000000">
                      <a:alpha val="43137"/>
                    </a:srgbClr>
                  </a:outerShdw>
                </a:effectLst>
                <a:latin typeface="Century Gothic" panose="020B0502020202020204" pitchFamily="34" charset="0"/>
              </a:rPr>
              <a:t>What’s our association fundraising target for 2023?</a:t>
            </a:r>
          </a:p>
          <a:p>
            <a:pPr lvl="1">
              <a:lnSpc>
                <a:spcPct val="150000"/>
              </a:lnSpc>
            </a:pPr>
            <a:r>
              <a:rPr lang="en-GB" sz="2800" b="1" dirty="0">
                <a:effectLst>
                  <a:outerShdw blurRad="38100" dist="38100" dir="2700000" algn="tl">
                    <a:srgbClr val="000000">
                      <a:alpha val="43137"/>
                    </a:srgbClr>
                  </a:outerShdw>
                </a:effectLst>
                <a:highlight>
                  <a:srgbClr val="FFFF00"/>
                </a:highlight>
                <a:latin typeface="Century Gothic" panose="020B0502020202020204" pitchFamily="34" charset="0"/>
              </a:rPr>
              <a:t>£150,000</a:t>
            </a:r>
          </a:p>
          <a:p>
            <a:pPr>
              <a:lnSpc>
                <a:spcPct val="150000"/>
              </a:lnSpc>
            </a:pPr>
            <a:r>
              <a:rPr lang="en-GB" sz="2400" b="1" dirty="0">
                <a:effectLst>
                  <a:outerShdw blurRad="38100" dist="38100" dir="2700000" algn="tl">
                    <a:srgbClr val="000000">
                      <a:alpha val="43137"/>
                    </a:srgbClr>
                  </a:outerShdw>
                </a:effectLst>
                <a:latin typeface="Century Gothic" panose="020B0502020202020204" pitchFamily="34" charset="0"/>
              </a:rPr>
              <a:t>How much had we raised by the end of August?</a:t>
            </a:r>
          </a:p>
          <a:p>
            <a:pPr lvl="1">
              <a:lnSpc>
                <a:spcPct val="150000"/>
              </a:lnSpc>
            </a:pPr>
            <a:r>
              <a:rPr lang="en-GB" sz="2800" b="1" dirty="0">
                <a:effectLst>
                  <a:outerShdw blurRad="38100" dist="38100" dir="2700000" algn="tl">
                    <a:srgbClr val="000000">
                      <a:alpha val="43137"/>
                    </a:srgbClr>
                  </a:outerShdw>
                </a:effectLst>
                <a:highlight>
                  <a:srgbClr val="FFFF00"/>
                </a:highlight>
                <a:latin typeface="Century Gothic" panose="020B0502020202020204" pitchFamily="34" charset="0"/>
              </a:rPr>
              <a:t>£92,607</a:t>
            </a:r>
            <a:endParaRPr lang="en-GB" b="1" dirty="0">
              <a:effectLst>
                <a:outerShdw blurRad="38100" dist="38100" dir="2700000" algn="tl">
                  <a:srgbClr val="000000">
                    <a:alpha val="43137"/>
                  </a:srgbClr>
                </a:outerShdw>
              </a:effectLst>
              <a:highlight>
                <a:srgbClr val="FFFF00"/>
              </a:highlight>
              <a:latin typeface="Century Gothic" panose="020B0502020202020204" pitchFamily="34" charset="0"/>
            </a:endParaRPr>
          </a:p>
          <a:p>
            <a:pPr>
              <a:lnSpc>
                <a:spcPct val="150000"/>
              </a:lnSpc>
            </a:pPr>
            <a:r>
              <a:rPr lang="en-GB" sz="2400" b="1" dirty="0">
                <a:effectLst>
                  <a:outerShdw blurRad="38100" dist="38100" dir="2700000" algn="tl">
                    <a:srgbClr val="000000">
                      <a:alpha val="43137"/>
                    </a:srgbClr>
                  </a:outerShdw>
                </a:effectLst>
                <a:latin typeface="Century Gothic" panose="020B0502020202020204" pitchFamily="34" charset="0"/>
              </a:rPr>
              <a:t>How much had we raised by the same time last year?</a:t>
            </a:r>
          </a:p>
          <a:p>
            <a:pPr lvl="1">
              <a:lnSpc>
                <a:spcPct val="150000"/>
              </a:lnSpc>
            </a:pPr>
            <a:r>
              <a:rPr lang="en-GB" sz="2800" b="1" dirty="0">
                <a:effectLst>
                  <a:outerShdw blurRad="38100" dist="38100" dir="2700000" algn="tl">
                    <a:srgbClr val="000000">
                      <a:alpha val="43137"/>
                    </a:srgbClr>
                  </a:outerShdw>
                </a:effectLst>
                <a:highlight>
                  <a:srgbClr val="FFFF00"/>
                </a:highlight>
                <a:latin typeface="Century Gothic" panose="020B0502020202020204" pitchFamily="34" charset="0"/>
              </a:rPr>
              <a:t>£102,120</a:t>
            </a:r>
          </a:p>
          <a:p>
            <a:pPr>
              <a:lnSpc>
                <a:spcPct val="150000"/>
              </a:lnSpc>
            </a:pPr>
            <a:endParaRPr lang="en-GB" sz="24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18123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5EBF3B-0DF4-B4FA-4B62-E2594B1DC83E}"/>
              </a:ext>
            </a:extLst>
          </p:cNvPr>
          <p:cNvSpPr>
            <a:spLocks noGrp="1"/>
          </p:cNvSpPr>
          <p:nvPr>
            <p:ph type="title"/>
          </p:nvPr>
        </p:nvSpPr>
        <p:spPr>
          <a:xfrm>
            <a:off x="838200" y="569037"/>
            <a:ext cx="10515600" cy="4860019"/>
          </a:xfrm>
        </p:spPr>
        <p:txBody>
          <a:bodyPr>
            <a:normAutofit fontScale="90000"/>
          </a:bodyPr>
          <a:lstStyle/>
          <a:p>
            <a:pPr algn="ctr"/>
            <a:r>
              <a:rPr lang="en-GB" sz="6000" dirty="0">
                <a:latin typeface="Modern Love Caps" panose="04070805081001020A01" pitchFamily="82" charset="0"/>
              </a:rPr>
              <a:t>A very big </a:t>
            </a:r>
            <a:r>
              <a:rPr lang="en-GB" sz="7300" b="1" u="sng" dirty="0">
                <a:latin typeface="Modern Love Caps" panose="04070805081001020A01" pitchFamily="82" charset="0"/>
              </a:rPr>
              <a:t>thank you</a:t>
            </a:r>
            <a:r>
              <a:rPr lang="en-GB" sz="7300" b="1" dirty="0">
                <a:latin typeface="Modern Love Caps" panose="04070805081001020A01" pitchFamily="82" charset="0"/>
              </a:rPr>
              <a:t> </a:t>
            </a:r>
            <a:r>
              <a:rPr lang="en-GB" sz="6000" dirty="0">
                <a:latin typeface="Modern Love Caps" panose="04070805081001020A01" pitchFamily="82" charset="0"/>
              </a:rPr>
              <a:t>to everyone who has prayed and given to home mission this year. We couldn’t do all this without you and your support!!</a:t>
            </a:r>
            <a:br>
              <a:rPr lang="en-GB" sz="6000" dirty="0">
                <a:latin typeface="Modern Love Caps" panose="04070805081001020A01" pitchFamily="82" charset="0"/>
              </a:rPr>
            </a:br>
            <a:br>
              <a:rPr lang="en-GB" sz="6000" dirty="0">
                <a:latin typeface="Modern Love Caps" panose="04070805081001020A01" pitchFamily="82" charset="0"/>
              </a:rPr>
            </a:br>
            <a:r>
              <a:rPr lang="en-GB" sz="6000" b="1" dirty="0">
                <a:latin typeface="Modern Love Caps" panose="04070805081001020A01" pitchFamily="82" charset="0"/>
              </a:rPr>
              <a:t>Please give as generously as you can</a:t>
            </a:r>
            <a:r>
              <a:rPr lang="en-GB" sz="6000" dirty="0">
                <a:latin typeface="Modern Love Caps" panose="04070805081001020A01" pitchFamily="82" charset="0"/>
              </a:rPr>
              <a:t>…</a:t>
            </a:r>
          </a:p>
        </p:txBody>
      </p:sp>
    </p:spTree>
    <p:extLst>
      <p:ext uri="{BB962C8B-B14F-4D97-AF65-F5344CB8AC3E}">
        <p14:creationId xmlns:p14="http://schemas.microsoft.com/office/powerpoint/2010/main" val="266706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B3CA04-573F-8D84-4575-E531406F0D57}"/>
              </a:ext>
            </a:extLst>
          </p:cNvPr>
          <p:cNvSpPr>
            <a:spLocks noGrp="1"/>
          </p:cNvSpPr>
          <p:nvPr>
            <p:ph type="title"/>
          </p:nvPr>
        </p:nvSpPr>
        <p:spPr>
          <a:xfrm>
            <a:off x="707572" y="518739"/>
            <a:ext cx="4809565" cy="4883070"/>
          </a:xfrm>
        </p:spPr>
        <p:txBody>
          <a:bodyPr>
            <a:normAutofit/>
          </a:bodyPr>
          <a:lstStyle/>
          <a:p>
            <a:pPr algn="ctr"/>
            <a:r>
              <a:rPr lang="en-GB" sz="4800" dirty="0">
                <a:effectLst>
                  <a:outerShdw blurRad="38100" dist="38100" dir="2700000" algn="tl">
                    <a:srgbClr val="000000">
                      <a:alpha val="43137"/>
                    </a:srgbClr>
                  </a:outerShdw>
                </a:effectLst>
                <a:latin typeface="Modern Love Caps" panose="04070805081001020A01" pitchFamily="82" charset="0"/>
              </a:rPr>
              <a:t>Home Mission giving supports people, projects and ministries across South Wales</a:t>
            </a:r>
          </a:p>
        </p:txBody>
      </p:sp>
      <p:pic>
        <p:nvPicPr>
          <p:cNvPr id="5" name="Picture 4">
            <a:extLst>
              <a:ext uri="{FF2B5EF4-FFF2-40B4-BE49-F238E27FC236}">
                <a16:creationId xmlns:a16="http://schemas.microsoft.com/office/drawing/2014/main" id="{521A92C6-7407-0C42-3E36-00646D73A8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6922" y="864454"/>
            <a:ext cx="5657628" cy="41916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0656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3E283-FA2E-0B37-2EDE-665DE4E2F6B8}"/>
              </a:ext>
            </a:extLst>
          </p:cNvPr>
          <p:cNvSpPr>
            <a:spLocks noGrp="1"/>
          </p:cNvSpPr>
          <p:nvPr>
            <p:ph type="title"/>
          </p:nvPr>
        </p:nvSpPr>
        <p:spPr>
          <a:xfrm>
            <a:off x="6634523" y="1068082"/>
            <a:ext cx="4983736" cy="3857386"/>
          </a:xfrm>
        </p:spPr>
        <p:txBody>
          <a:bodyPr>
            <a:normAutofit/>
          </a:bodyPr>
          <a:lstStyle/>
          <a:p>
            <a:pPr algn="ctr"/>
            <a:r>
              <a:rPr lang="en-GB" sz="6000" dirty="0">
                <a:effectLst>
                  <a:outerShdw blurRad="38100" dist="38100" dir="2700000" algn="tl">
                    <a:srgbClr val="000000">
                      <a:alpha val="43137"/>
                    </a:srgbClr>
                  </a:outerShdw>
                </a:effectLst>
                <a:latin typeface="Modern Love Caps" panose="04070805081001020A01" pitchFamily="82" charset="0"/>
              </a:rPr>
              <a:t>How big is SWBA and where are all our churches?</a:t>
            </a:r>
          </a:p>
        </p:txBody>
      </p:sp>
      <p:pic>
        <p:nvPicPr>
          <p:cNvPr id="8" name="Picture 7">
            <a:extLst>
              <a:ext uri="{FF2B5EF4-FFF2-40B4-BE49-F238E27FC236}">
                <a16:creationId xmlns:a16="http://schemas.microsoft.com/office/drawing/2014/main" id="{4BDAA74B-3521-BB8C-CA2F-893BB4F82F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701" y="1484579"/>
            <a:ext cx="5377827" cy="30243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657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987268-6A89-1D8B-FFDB-45BA402C938C}"/>
              </a:ext>
            </a:extLst>
          </p:cNvPr>
          <p:cNvSpPr txBox="1"/>
          <p:nvPr/>
        </p:nvSpPr>
        <p:spPr>
          <a:xfrm>
            <a:off x="676905" y="2399678"/>
            <a:ext cx="1018571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odern Love Caps" panose="04070805081001020A01" pitchFamily="82" charset="0"/>
                <a:ea typeface="+mn-ea"/>
                <a:cs typeface="+mn-cs"/>
              </a:rPr>
              <a:t>Here’s a map of more than 120 SWBA churches across South Wales!!</a:t>
            </a:r>
          </a:p>
        </p:txBody>
      </p:sp>
      <p:pic>
        <p:nvPicPr>
          <p:cNvPr id="2" name="Picture 1">
            <a:extLst>
              <a:ext uri="{FF2B5EF4-FFF2-40B4-BE49-F238E27FC236}">
                <a16:creationId xmlns:a16="http://schemas.microsoft.com/office/drawing/2014/main" id="{F03E38BE-1450-F04F-4C35-3400CE93E9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21" y="499855"/>
            <a:ext cx="2038532" cy="1529542"/>
          </a:xfrm>
          <a:prstGeom prst="ellipse">
            <a:avLst/>
          </a:prstGeom>
          <a:ln>
            <a:noFill/>
          </a:ln>
          <a:effectLst>
            <a:softEdge rad="112500"/>
          </a:effectLst>
        </p:spPr>
      </p:pic>
      <p:pic>
        <p:nvPicPr>
          <p:cNvPr id="3" name="Picture 2">
            <a:extLst>
              <a:ext uri="{FF2B5EF4-FFF2-40B4-BE49-F238E27FC236}">
                <a16:creationId xmlns:a16="http://schemas.microsoft.com/office/drawing/2014/main" id="{8420BBC5-BF42-B81C-1F5A-010CADF711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4369" y="4164515"/>
            <a:ext cx="1336412" cy="2373627"/>
          </a:xfrm>
          <a:prstGeom prst="ellipse">
            <a:avLst/>
          </a:prstGeom>
          <a:ln>
            <a:noFill/>
          </a:ln>
          <a:effectLst>
            <a:softEdge rad="112500"/>
          </a:effectLst>
        </p:spPr>
      </p:pic>
      <p:pic>
        <p:nvPicPr>
          <p:cNvPr id="4" name="Picture 3">
            <a:extLst>
              <a:ext uri="{FF2B5EF4-FFF2-40B4-BE49-F238E27FC236}">
                <a16:creationId xmlns:a16="http://schemas.microsoft.com/office/drawing/2014/main" id="{F595A0D8-FE57-A449-DFF7-525D56C633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3375" y="444930"/>
            <a:ext cx="2206388" cy="1240833"/>
          </a:xfrm>
          <a:prstGeom prst="ellipse">
            <a:avLst/>
          </a:prstGeom>
          <a:ln>
            <a:noFill/>
          </a:ln>
          <a:effectLst>
            <a:softEdge rad="112500"/>
          </a:effectLst>
        </p:spPr>
      </p:pic>
      <p:pic>
        <p:nvPicPr>
          <p:cNvPr id="6" name="Picture 5">
            <a:extLst>
              <a:ext uri="{FF2B5EF4-FFF2-40B4-BE49-F238E27FC236}">
                <a16:creationId xmlns:a16="http://schemas.microsoft.com/office/drawing/2014/main" id="{45058969-8D3B-6796-7C44-393ED214B9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89473" y="499855"/>
            <a:ext cx="2340561" cy="1316289"/>
          </a:xfrm>
          <a:prstGeom prst="ellipse">
            <a:avLst/>
          </a:prstGeom>
          <a:ln>
            <a:noFill/>
          </a:ln>
          <a:effectLst>
            <a:softEdge rad="112500"/>
          </a:effectLst>
        </p:spPr>
      </p:pic>
      <p:pic>
        <p:nvPicPr>
          <p:cNvPr id="7" name="Picture 6">
            <a:extLst>
              <a:ext uri="{FF2B5EF4-FFF2-40B4-BE49-F238E27FC236}">
                <a16:creationId xmlns:a16="http://schemas.microsoft.com/office/drawing/2014/main" id="{EFCE271E-74C8-9DA1-1C9E-94B21C5F29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9431" y="3947076"/>
            <a:ext cx="2081919" cy="1170834"/>
          </a:xfrm>
          <a:prstGeom prst="ellipse">
            <a:avLst/>
          </a:prstGeom>
          <a:ln>
            <a:noFill/>
          </a:ln>
          <a:effectLst>
            <a:softEdge rad="112500"/>
          </a:effectLst>
        </p:spPr>
      </p:pic>
      <p:pic>
        <p:nvPicPr>
          <p:cNvPr id="8" name="Picture 7">
            <a:extLst>
              <a:ext uri="{FF2B5EF4-FFF2-40B4-BE49-F238E27FC236}">
                <a16:creationId xmlns:a16="http://schemas.microsoft.com/office/drawing/2014/main" id="{75924080-F847-902B-B2C7-B0074A01ED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3884" y="4430186"/>
            <a:ext cx="2183642" cy="1228041"/>
          </a:xfrm>
          <a:prstGeom prst="ellipse">
            <a:avLst/>
          </a:prstGeom>
          <a:ln>
            <a:noFill/>
          </a:ln>
          <a:effectLst>
            <a:softEdge rad="112500"/>
          </a:effectLst>
        </p:spPr>
      </p:pic>
      <p:pic>
        <p:nvPicPr>
          <p:cNvPr id="9" name="Picture 8">
            <a:extLst>
              <a:ext uri="{FF2B5EF4-FFF2-40B4-BE49-F238E27FC236}">
                <a16:creationId xmlns:a16="http://schemas.microsoft.com/office/drawing/2014/main" id="{46179DB8-C2F6-A7BB-32C8-D3B2C88F7D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72942" y="3138706"/>
            <a:ext cx="2650053" cy="1490342"/>
          </a:xfrm>
          <a:prstGeom prst="ellipse">
            <a:avLst/>
          </a:prstGeom>
          <a:ln>
            <a:noFill/>
          </a:ln>
          <a:effectLst>
            <a:softEdge rad="112500"/>
          </a:effectLst>
        </p:spPr>
      </p:pic>
      <p:pic>
        <p:nvPicPr>
          <p:cNvPr id="10" name="Picture 9">
            <a:extLst>
              <a:ext uri="{FF2B5EF4-FFF2-40B4-BE49-F238E27FC236}">
                <a16:creationId xmlns:a16="http://schemas.microsoft.com/office/drawing/2014/main" id="{46DF5426-91FB-8BBD-72B8-67E4BF2EBA4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51747" y="846470"/>
            <a:ext cx="2183644" cy="1228042"/>
          </a:xfrm>
          <a:prstGeom prst="ellipse">
            <a:avLst/>
          </a:prstGeom>
          <a:ln>
            <a:noFill/>
          </a:ln>
          <a:effectLst>
            <a:softEdge rad="112500"/>
          </a:effectLst>
        </p:spPr>
      </p:pic>
      <p:pic>
        <p:nvPicPr>
          <p:cNvPr id="11" name="Picture 10">
            <a:extLst>
              <a:ext uri="{FF2B5EF4-FFF2-40B4-BE49-F238E27FC236}">
                <a16:creationId xmlns:a16="http://schemas.microsoft.com/office/drawing/2014/main" id="{B5E1E203-7D7F-E5C9-C88E-BB2A9F00A85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16102" y="4926916"/>
            <a:ext cx="2081919" cy="1170834"/>
          </a:xfrm>
          <a:prstGeom prst="ellipse">
            <a:avLst/>
          </a:prstGeom>
          <a:ln>
            <a:noFill/>
          </a:ln>
          <a:effectLst>
            <a:softEdge rad="112500"/>
          </a:effectLst>
        </p:spPr>
      </p:pic>
    </p:spTree>
    <p:extLst>
      <p:ext uri="{BB962C8B-B14F-4D97-AF65-F5344CB8AC3E}">
        <p14:creationId xmlns:p14="http://schemas.microsoft.com/office/powerpoint/2010/main" val="27670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D4040-6AC9-09D9-88CD-36E151D6AF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78" cy="5418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431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9B2C-2C91-B378-9FC3-49D6C3DC189D}"/>
              </a:ext>
            </a:extLst>
          </p:cNvPr>
          <p:cNvSpPr>
            <a:spLocks noGrp="1"/>
          </p:cNvSpPr>
          <p:nvPr>
            <p:ph type="title"/>
          </p:nvPr>
        </p:nvSpPr>
        <p:spPr>
          <a:xfrm>
            <a:off x="738307" y="795363"/>
            <a:ext cx="5186082" cy="3822673"/>
          </a:xfrm>
        </p:spPr>
        <p:txBody>
          <a:bodyPr>
            <a:normAutofit/>
          </a:bodyPr>
          <a:lstStyle/>
          <a:p>
            <a:pPr algn="ctr"/>
            <a:r>
              <a:rPr lang="en-GB" sz="7200" dirty="0">
                <a:effectLst>
                  <a:outerShdw blurRad="38100" dist="38100" dir="2700000" algn="tl">
                    <a:srgbClr val="000000">
                      <a:alpha val="43137"/>
                    </a:srgbClr>
                  </a:outerShdw>
                </a:effectLst>
                <a:latin typeface="Modern Love Caps" panose="04070805081001020A01" pitchFamily="82" charset="0"/>
              </a:rPr>
              <a:t>Who is in the association team?</a:t>
            </a:r>
          </a:p>
        </p:txBody>
      </p:sp>
      <p:pic>
        <p:nvPicPr>
          <p:cNvPr id="4" name="Picture 3">
            <a:extLst>
              <a:ext uri="{FF2B5EF4-FFF2-40B4-BE49-F238E27FC236}">
                <a16:creationId xmlns:a16="http://schemas.microsoft.com/office/drawing/2014/main" id="{F4EC4065-5D47-D493-3C97-7AE5003AB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7152" y="1237042"/>
            <a:ext cx="5130440" cy="29393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3851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BD1B90-4759-AC90-B172-763094C77E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992" y="285854"/>
            <a:ext cx="5162884" cy="139729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A8D49E4-BD10-4FD9-A725-D5DFF483AB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560" y="3785997"/>
            <a:ext cx="5063167" cy="145909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38B7127-BE40-06A2-0A0B-04C8975C82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9119" y="338974"/>
            <a:ext cx="4943293" cy="145908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8D0C884A-66DD-E21E-B41B-2B3B924479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3150" y="3785996"/>
            <a:ext cx="4172483" cy="1459089"/>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BC104F74-215B-241F-8A0A-D2C3DBDD38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992" y="2010868"/>
            <a:ext cx="3788728" cy="1459089"/>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BA532762-25BE-0199-5BB7-00637359F58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79399" y="1999188"/>
            <a:ext cx="5267724" cy="1429811"/>
          </a:xfrm>
          <a:prstGeom prst="rect">
            <a:avLst/>
          </a:prstGeom>
        </p:spPr>
      </p:pic>
      <p:sp>
        <p:nvSpPr>
          <p:cNvPr id="18" name="Title 17">
            <a:extLst>
              <a:ext uri="{FF2B5EF4-FFF2-40B4-BE49-F238E27FC236}">
                <a16:creationId xmlns:a16="http://schemas.microsoft.com/office/drawing/2014/main" id="{457BE415-E1E0-BDE5-FA7D-219861E4F2D9}"/>
              </a:ext>
            </a:extLst>
          </p:cNvPr>
          <p:cNvSpPr>
            <a:spLocks noGrp="1"/>
          </p:cNvSpPr>
          <p:nvPr>
            <p:ph type="title"/>
          </p:nvPr>
        </p:nvSpPr>
        <p:spPr>
          <a:xfrm>
            <a:off x="2169458" y="5602082"/>
            <a:ext cx="7853083" cy="1106280"/>
          </a:xfrm>
        </p:spPr>
        <p:txBody>
          <a:bodyPr>
            <a:normAutofit/>
          </a:bodyPr>
          <a:lstStyle/>
          <a:p>
            <a:pPr algn="ctr"/>
            <a:r>
              <a:rPr lang="en-GB" sz="4000" b="1" dirty="0">
                <a:effectLst>
                  <a:outerShdw blurRad="38100" dist="38100" dir="2700000" algn="tl">
                    <a:srgbClr val="000000">
                      <a:alpha val="43137"/>
                    </a:srgbClr>
                  </a:outerShdw>
                </a:effectLst>
                <a:latin typeface="Modern Love Caps" panose="04070805081001020A01" pitchFamily="82" charset="0"/>
              </a:rPr>
              <a:t>Introducing the Regional Team</a:t>
            </a:r>
          </a:p>
        </p:txBody>
      </p:sp>
    </p:spTree>
    <p:extLst>
      <p:ext uri="{BB962C8B-B14F-4D97-AF65-F5344CB8AC3E}">
        <p14:creationId xmlns:p14="http://schemas.microsoft.com/office/powerpoint/2010/main" val="157173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ppt_w</p:attrName>
                                        </p:attrNameLst>
                                      </p:cBhvr>
                                      <p:tavLst>
                                        <p:tav tm="0" fmla="#ppt_w*sin(2.5*pi*$)">
                                          <p:val>
                                            <p:fltVal val="0"/>
                                          </p:val>
                                        </p:tav>
                                        <p:tav tm="100000">
                                          <p:val>
                                            <p:fltVal val="1"/>
                                          </p:val>
                                        </p:tav>
                                      </p:tavLst>
                                    </p:anim>
                                    <p:anim calcmode="lin" valueType="num">
                                      <p:cBhvr>
                                        <p:cTn id="19" dur="2000" fill="hold"/>
                                        <p:tgtEl>
                                          <p:spTgt spid="15"/>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ppt_w</p:attrName>
                                        </p:attrNameLst>
                                      </p:cBhvr>
                                      <p:tavLst>
                                        <p:tav tm="0" fmla="#ppt_w*sin(2.5*pi*$)">
                                          <p:val>
                                            <p:fltVal val="0"/>
                                          </p:val>
                                        </p:tav>
                                        <p:tav tm="100000">
                                          <p:val>
                                            <p:fltVal val="1"/>
                                          </p:val>
                                        </p:tav>
                                      </p:tavLst>
                                    </p:anim>
                                    <p:anim calcmode="lin" valueType="num">
                                      <p:cBhvr>
                                        <p:cTn id="24" dur="2000" fill="hold"/>
                                        <p:tgtEl>
                                          <p:spTgt spid="17"/>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ppt_w</p:attrName>
                                        </p:attrNameLst>
                                      </p:cBhvr>
                                      <p:tavLst>
                                        <p:tav tm="0" fmla="#ppt_w*sin(2.5*pi*$)">
                                          <p:val>
                                            <p:fltVal val="0"/>
                                          </p:val>
                                        </p:tav>
                                        <p:tav tm="100000">
                                          <p:val>
                                            <p:fltVal val="1"/>
                                          </p:val>
                                        </p:tav>
                                      </p:tavLst>
                                    </p:anim>
                                    <p:anim calcmode="lin" valueType="num">
                                      <p:cBhvr>
                                        <p:cTn id="29" dur="2000" fill="hold"/>
                                        <p:tgtEl>
                                          <p:spTgt spid="7"/>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anim calcmode="lin" valueType="num">
                                      <p:cBhvr>
                                        <p:cTn id="33" dur="2000" fill="hold"/>
                                        <p:tgtEl>
                                          <p:spTgt spid="13"/>
                                        </p:tgtEl>
                                        <p:attrNameLst>
                                          <p:attrName>ppt_w</p:attrName>
                                        </p:attrNameLst>
                                      </p:cBhvr>
                                      <p:tavLst>
                                        <p:tav tm="0" fmla="#ppt_w*sin(2.5*pi*$)">
                                          <p:val>
                                            <p:fltVal val="0"/>
                                          </p:val>
                                        </p:tav>
                                        <p:tav tm="100000">
                                          <p:val>
                                            <p:fltVal val="1"/>
                                          </p:val>
                                        </p:tav>
                                      </p:tavLst>
                                    </p:anim>
                                    <p:anim calcmode="lin" valueType="num">
                                      <p:cBhvr>
                                        <p:cTn id="3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B825-507D-FAD9-AE5D-5CB8D44C7C4B}"/>
              </a:ext>
            </a:extLst>
          </p:cNvPr>
          <p:cNvSpPr>
            <a:spLocks noGrp="1"/>
          </p:cNvSpPr>
          <p:nvPr>
            <p:ph type="title"/>
          </p:nvPr>
        </p:nvSpPr>
        <p:spPr>
          <a:xfrm>
            <a:off x="6477640" y="295968"/>
            <a:ext cx="5240509" cy="5013699"/>
          </a:xfrm>
        </p:spPr>
        <p:txBody>
          <a:bodyPr>
            <a:normAutofit/>
          </a:bodyPr>
          <a:lstStyle/>
          <a:p>
            <a:pPr algn="ctr"/>
            <a:r>
              <a:rPr lang="en-GB" sz="6000" dirty="0">
                <a:effectLst>
                  <a:outerShdw blurRad="38100" dist="38100" dir="2700000" algn="tl">
                    <a:srgbClr val="000000">
                      <a:alpha val="43137"/>
                    </a:srgbClr>
                  </a:outerShdw>
                </a:effectLst>
                <a:latin typeface="Modern Love Caps" panose="04070805081001020A01" pitchFamily="82" charset="0"/>
              </a:rPr>
              <a:t>What ministries and projects have we supported this year?</a:t>
            </a:r>
          </a:p>
        </p:txBody>
      </p:sp>
      <p:pic>
        <p:nvPicPr>
          <p:cNvPr id="4" name="Picture 3">
            <a:extLst>
              <a:ext uri="{FF2B5EF4-FFF2-40B4-BE49-F238E27FC236}">
                <a16:creationId xmlns:a16="http://schemas.microsoft.com/office/drawing/2014/main" id="{0098913B-2AD7-EA60-6A99-E5A79ACE0D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886" y="1400869"/>
            <a:ext cx="4985749" cy="28038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058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B8BF4C-A97A-D969-9F76-668697BF9B54}"/>
              </a:ext>
            </a:extLst>
          </p:cNvPr>
          <p:cNvSpPr>
            <a:spLocks noGrp="1"/>
          </p:cNvSpPr>
          <p:nvPr>
            <p:ph idx="1"/>
          </p:nvPr>
        </p:nvSpPr>
        <p:spPr>
          <a:xfrm>
            <a:off x="838200" y="268942"/>
            <a:ext cx="10515600" cy="5370139"/>
          </a:xfrm>
        </p:spPr>
        <p:txBody>
          <a:bodyPr>
            <a:normAutofit fontScale="92500" lnSpcReduction="20000"/>
          </a:bodyPr>
          <a:lstStyle/>
          <a:p>
            <a:pPr algn="ctr">
              <a:lnSpc>
                <a:spcPct val="150000"/>
              </a:lnSpc>
            </a:pPr>
            <a:r>
              <a:rPr lang="en-GB" b="1" dirty="0">
                <a:effectLst>
                  <a:outerShdw blurRad="38100" dist="38100" dir="2700000" algn="tl">
                    <a:srgbClr val="000000">
                      <a:alpha val="43137"/>
                    </a:srgbClr>
                  </a:outerShdw>
                </a:effectLst>
                <a:latin typeface="Century Gothic" panose="020B0502020202020204" pitchFamily="34" charset="0"/>
              </a:rPr>
              <a:t>York Place Baptist Church, Swansea</a:t>
            </a:r>
          </a:p>
          <a:p>
            <a:pPr algn="ctr">
              <a:lnSpc>
                <a:spcPct val="150000"/>
              </a:lnSpc>
            </a:pPr>
            <a:r>
              <a:rPr lang="en-GB" b="1" dirty="0">
                <a:effectLst>
                  <a:outerShdw blurRad="38100" dist="38100" dir="2700000" algn="tl">
                    <a:srgbClr val="000000">
                      <a:alpha val="43137"/>
                    </a:srgbClr>
                  </a:outerShdw>
                </a:effectLst>
                <a:latin typeface="Century Gothic" panose="020B0502020202020204" pitchFamily="34" charset="0"/>
              </a:rPr>
              <a:t>Llanfair Uniting Church, </a:t>
            </a:r>
            <a:r>
              <a:rPr lang="en-GB" b="1" dirty="0" err="1">
                <a:effectLst>
                  <a:outerShdw blurRad="38100" dist="38100" dir="2700000" algn="tl">
                    <a:srgbClr val="000000">
                      <a:alpha val="43137"/>
                    </a:srgbClr>
                  </a:outerShdw>
                </a:effectLst>
                <a:latin typeface="Century Gothic" panose="020B0502020202020204" pitchFamily="34" charset="0"/>
              </a:rPr>
              <a:t>Penrhys</a:t>
            </a:r>
            <a:endParaRPr lang="en-GB" b="1" dirty="0">
              <a:effectLst>
                <a:outerShdw blurRad="38100" dist="38100" dir="2700000" algn="tl">
                  <a:srgbClr val="000000">
                    <a:alpha val="43137"/>
                  </a:srgbClr>
                </a:outerShdw>
              </a:effectLst>
              <a:latin typeface="Century Gothic" panose="020B0502020202020204" pitchFamily="34" charset="0"/>
            </a:endParaRPr>
          </a:p>
          <a:p>
            <a:pPr algn="ctr">
              <a:lnSpc>
                <a:spcPct val="150000"/>
              </a:lnSpc>
            </a:pPr>
            <a:r>
              <a:rPr lang="en-GB" b="1" dirty="0">
                <a:effectLst>
                  <a:outerShdw blurRad="38100" dist="38100" dir="2700000" algn="tl">
                    <a:srgbClr val="000000">
                      <a:alpha val="43137"/>
                    </a:srgbClr>
                  </a:outerShdw>
                </a:effectLst>
                <a:latin typeface="Century Gothic" panose="020B0502020202020204" pitchFamily="34" charset="0"/>
              </a:rPr>
              <a:t>Rev Nick Bradshaw, </a:t>
            </a:r>
            <a:r>
              <a:rPr lang="en-GB" b="1" dirty="0" err="1">
                <a:effectLst>
                  <a:outerShdw blurRad="38100" dist="38100" dir="2700000" algn="tl">
                    <a:srgbClr val="000000">
                      <a:alpha val="43137"/>
                    </a:srgbClr>
                  </a:outerShdw>
                </a:effectLst>
                <a:latin typeface="Century Gothic" panose="020B0502020202020204" pitchFamily="34" charset="0"/>
              </a:rPr>
              <a:t>Missioner</a:t>
            </a:r>
            <a:r>
              <a:rPr lang="en-GB" b="1" dirty="0">
                <a:effectLst>
                  <a:outerShdw blurRad="38100" dist="38100" dir="2700000" algn="tl">
                    <a:srgbClr val="000000">
                      <a:alpha val="43137"/>
                    </a:srgbClr>
                  </a:outerShdw>
                </a:effectLst>
                <a:latin typeface="Century Gothic" panose="020B0502020202020204" pitchFamily="34" charset="0"/>
              </a:rPr>
              <a:t> to Outdoor Pursuit Community</a:t>
            </a:r>
          </a:p>
          <a:p>
            <a:pPr algn="ctr">
              <a:lnSpc>
                <a:spcPct val="150000"/>
              </a:lnSpc>
            </a:pPr>
            <a:r>
              <a:rPr lang="en-GB" b="1" dirty="0">
                <a:effectLst>
                  <a:outerShdw blurRad="38100" dist="38100" dir="2700000" algn="tl">
                    <a:srgbClr val="000000">
                      <a:alpha val="43137"/>
                    </a:srgbClr>
                  </a:outerShdw>
                </a:effectLst>
                <a:latin typeface="Century Gothic" panose="020B0502020202020204" pitchFamily="34" charset="0"/>
              </a:rPr>
              <a:t>Rev Naomi Dickerson, Renew Wellbeing Spaces</a:t>
            </a:r>
          </a:p>
          <a:p>
            <a:pPr algn="ctr">
              <a:lnSpc>
                <a:spcPct val="150000"/>
              </a:lnSpc>
            </a:pPr>
            <a:r>
              <a:rPr lang="en-GB" b="1" dirty="0">
                <a:effectLst>
                  <a:outerShdw blurRad="38100" dist="38100" dir="2700000" algn="tl">
                    <a:srgbClr val="000000">
                      <a:alpha val="43137"/>
                    </a:srgbClr>
                  </a:outerShdw>
                </a:effectLst>
                <a:latin typeface="Century Gothic" panose="020B0502020202020204" pitchFamily="34" charset="0"/>
              </a:rPr>
              <a:t>Chaplaincy Services at South Wales University</a:t>
            </a:r>
          </a:p>
          <a:p>
            <a:pPr algn="ctr">
              <a:lnSpc>
                <a:spcPct val="150000"/>
              </a:lnSpc>
            </a:pPr>
            <a:r>
              <a:rPr lang="en-GB" b="1" dirty="0">
                <a:effectLst>
                  <a:outerShdw blurRad="38100" dist="38100" dir="2700000" algn="tl">
                    <a:srgbClr val="000000">
                      <a:alpha val="43137"/>
                    </a:srgbClr>
                  </a:outerShdw>
                </a:effectLst>
                <a:latin typeface="Century Gothic" panose="020B0502020202020204" pitchFamily="34" charset="0"/>
              </a:rPr>
              <a:t>Rev Jon Vaughan-Davis, Digital Media Lead</a:t>
            </a:r>
          </a:p>
          <a:p>
            <a:pPr algn="ctr">
              <a:lnSpc>
                <a:spcPct val="150000"/>
              </a:lnSpc>
            </a:pPr>
            <a:r>
              <a:rPr lang="en-GB" b="1" dirty="0">
                <a:effectLst>
                  <a:outerShdw blurRad="38100" dist="38100" dir="2700000" algn="tl">
                    <a:srgbClr val="000000">
                      <a:alpha val="43137"/>
                    </a:srgbClr>
                  </a:outerShdw>
                </a:effectLst>
                <a:latin typeface="Century Gothic" panose="020B0502020202020204" pitchFamily="34" charset="0"/>
              </a:rPr>
              <a:t>Plus, various </a:t>
            </a:r>
            <a:r>
              <a:rPr lang="en-GB" dirty="0">
                <a:effectLst>
                  <a:outerShdw blurRad="38100" dist="38100" dir="2700000" algn="tl">
                    <a:srgbClr val="000000">
                      <a:alpha val="43137"/>
                    </a:srgbClr>
                  </a:outerShdw>
                </a:effectLst>
                <a:latin typeface="Century Gothic" panose="020B0502020202020204" pitchFamily="34" charset="0"/>
              </a:rPr>
              <a:t>one-off grants </a:t>
            </a:r>
            <a:r>
              <a:rPr lang="en-GB" b="1" dirty="0">
                <a:effectLst>
                  <a:outerShdw blurRad="38100" dist="38100" dir="2700000" algn="tl">
                    <a:srgbClr val="000000">
                      <a:alpha val="43137"/>
                    </a:srgbClr>
                  </a:outerShdw>
                </a:effectLst>
                <a:latin typeface="Century Gothic" panose="020B0502020202020204" pitchFamily="34" charset="0"/>
              </a:rPr>
              <a:t>throughout the year</a:t>
            </a:r>
          </a:p>
          <a:p>
            <a:pPr algn="ctr">
              <a:lnSpc>
                <a:spcPct val="150000"/>
              </a:lnSpc>
            </a:pPr>
            <a:r>
              <a:rPr lang="en-GB" b="1" i="1" dirty="0">
                <a:effectLst>
                  <a:outerShdw blurRad="38100" dist="38100" dir="2700000" algn="tl">
                    <a:srgbClr val="000000">
                      <a:alpha val="43137"/>
                    </a:srgbClr>
                  </a:outerShdw>
                </a:effectLst>
                <a:latin typeface="Century Gothic" panose="020B0502020202020204" pitchFamily="34" charset="0"/>
              </a:rPr>
              <a:t>And there’s always room for more…!!!</a:t>
            </a:r>
          </a:p>
          <a:p>
            <a:pPr algn="ctr">
              <a:lnSpc>
                <a:spcPct val="150000"/>
              </a:lnSpc>
            </a:pPr>
            <a:endParaRPr lang="en-GB"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06884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7FF77714C20F4BB514329CD6E935BF" ma:contentTypeVersion="15" ma:contentTypeDescription="Create a new document." ma:contentTypeScope="" ma:versionID="8e78507c5d2615683872aa711d6e2926">
  <xsd:schema xmlns:xsd="http://www.w3.org/2001/XMLSchema" xmlns:xs="http://www.w3.org/2001/XMLSchema" xmlns:p="http://schemas.microsoft.com/office/2006/metadata/properties" xmlns:ns2="9fabe159-a4d7-4f44-a537-f045fcfb159f" xmlns:ns3="0d6c39a0-b870-4a94-9762-d3b70eac2349" targetNamespace="http://schemas.microsoft.com/office/2006/metadata/properties" ma:root="true" ma:fieldsID="6ed18ab1925ba3390c09f3b1602b876b" ns2:_="" ns3:_="">
    <xsd:import namespace="9fabe159-a4d7-4f44-a537-f045fcfb159f"/>
    <xsd:import namespace="0d6c39a0-b870-4a94-9762-d3b70eac23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be159-a4d7-4f44-a537-f045fcfb1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5f66baf-ab5e-4556-a4e6-e0ad35bc0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c39a0-b870-4a94-9762-d3b70eac234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61fd32f-3480-4dd9-b0f0-aede62f668ce}" ma:internalName="TaxCatchAll" ma:showField="CatchAllData" ma:web="0d6c39a0-b870-4a94-9762-d3b70eac23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7B2882-1DA8-4F19-B1AA-CA031B2A4506}">
  <ds:schemaRefs>
    <ds:schemaRef ds:uri="http://schemas.microsoft.com/sharepoint/v3/contenttype/forms"/>
  </ds:schemaRefs>
</ds:datastoreItem>
</file>

<file path=customXml/itemProps2.xml><?xml version="1.0" encoding="utf-8"?>
<ds:datastoreItem xmlns:ds="http://schemas.openxmlformats.org/officeDocument/2006/customXml" ds:itemID="{3C7426CE-E6AB-4E45-818F-5E5B0955CD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abe159-a4d7-4f44-a537-f045fcfb159f"/>
    <ds:schemaRef ds:uri="0d6c39a0-b870-4a94-9762-d3b70eac23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566</TotalTime>
  <Words>254</Words>
  <Application>Microsoft Macintosh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Century Gothic</vt:lpstr>
      <vt:lpstr>Consolas</vt:lpstr>
      <vt:lpstr>Modern Love Caps</vt:lpstr>
      <vt:lpstr>Verdana</vt:lpstr>
      <vt:lpstr>Office Theme</vt:lpstr>
      <vt:lpstr>Home Mission Sunday 19th November 2023</vt:lpstr>
      <vt:lpstr>Home Mission giving supports people, projects and ministries across South Wales</vt:lpstr>
      <vt:lpstr>How big is SWBA and where are all our churches?</vt:lpstr>
      <vt:lpstr>PowerPoint Presentation</vt:lpstr>
      <vt:lpstr>PowerPoint Presentation</vt:lpstr>
      <vt:lpstr>Who is in the association team?</vt:lpstr>
      <vt:lpstr>Introducing the Regional Team</vt:lpstr>
      <vt:lpstr>What ministries and projects have we supported this year?</vt:lpstr>
      <vt:lpstr>PowerPoint Presentation</vt:lpstr>
      <vt:lpstr>Home Mission also supports the national team based at Didcot</vt:lpstr>
      <vt:lpstr>How many members of staff are based at Baptist House in Didcot?</vt:lpstr>
      <vt:lpstr>Our SWBA Fundraising targets!</vt:lpstr>
      <vt:lpstr>A very big thank you to everyone who has prayed and given to home mission this year. We couldn’t do all this without you and your support!!  Please give as generously as you can…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Mission Sunday 2023</dc:title>
  <dc:creator>Rob May</dc:creator>
  <cp:lastModifiedBy>Karen Kaneen</cp:lastModifiedBy>
  <cp:revision>29</cp:revision>
  <dcterms:created xsi:type="dcterms:W3CDTF">2023-10-02T12:35:47Z</dcterms:created>
  <dcterms:modified xsi:type="dcterms:W3CDTF">2023-11-06T15:28:31Z</dcterms:modified>
</cp:coreProperties>
</file>